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2" r:id="rId2"/>
    <p:sldId id="404" r:id="rId3"/>
    <p:sldId id="511" r:id="rId4"/>
    <p:sldId id="448" r:id="rId5"/>
    <p:sldId id="445" r:id="rId6"/>
    <p:sldId id="512" r:id="rId7"/>
    <p:sldId id="504" r:id="rId8"/>
    <p:sldId id="513" r:id="rId9"/>
    <p:sldId id="518" r:id="rId10"/>
    <p:sldId id="516" r:id="rId11"/>
    <p:sldId id="529" r:id="rId12"/>
    <p:sldId id="457" r:id="rId13"/>
    <p:sldId id="526" r:id="rId14"/>
    <p:sldId id="519" r:id="rId15"/>
    <p:sldId id="521" r:id="rId16"/>
    <p:sldId id="520" r:id="rId17"/>
    <p:sldId id="460" r:id="rId18"/>
    <p:sldId id="480" r:id="rId19"/>
    <p:sldId id="524" r:id="rId20"/>
    <p:sldId id="525" r:id="rId21"/>
    <p:sldId id="399" r:id="rId22"/>
  </p:sldIdLst>
  <p:sldSz cx="9144000" cy="6858000" type="screen4x3"/>
  <p:notesSz cx="6797675" cy="9928225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 Narrow" pitchFamily="34" charset="0"/>
      <p:regular r:id="rId29"/>
      <p:bold r:id="rId30"/>
      <p:italic r:id="rId31"/>
      <p:boldItalic r:id="rId32"/>
    </p:embeddedFont>
    <p:embeddedFont>
      <p:font typeface="Constantia" pitchFamily="18" charset="0"/>
      <p:regular r:id="rId33"/>
      <p:bold r:id="rId34"/>
      <p:italic r:id="rId35"/>
      <p:boldItalic r:id="rId36"/>
    </p:embeddedFont>
    <p:embeddedFont>
      <p:font typeface="Arial Unicode MS" pitchFamily="34" charset="-128"/>
      <p:regular r:id="rId37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92763"/>
    <a:srgbClr val="DA4E4E"/>
    <a:srgbClr val="FCFDF9"/>
    <a:srgbClr val="F16461"/>
    <a:srgbClr val="FF5353"/>
    <a:srgbClr val="FF69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8" autoAdjust="0"/>
    <p:restoredTop sz="94598" autoAdjust="0"/>
  </p:normalViewPr>
  <p:slideViewPr>
    <p:cSldViewPr>
      <p:cViewPr>
        <p:scale>
          <a:sx n="110" d="100"/>
          <a:sy n="110" d="100"/>
        </p:scale>
        <p:origin x="-16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000" baseline="0"/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2743348819499107E-2"/>
          <c:y val="0.13677636839183271"/>
          <c:w val="0.61430433721920474"/>
          <c:h val="0.82825389550870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Профилактические мероприятия</c:v>
                </c:pt>
              </c:strCache>
            </c:strRef>
          </c:tx>
          <c:dPt>
            <c:idx val="1"/>
            <c:explosion val="6"/>
          </c:dPt>
          <c:cat>
            <c:strRef>
              <c:f>Лист1!$A$2:$A$5</c:f>
              <c:strCache>
                <c:ptCount val="4"/>
                <c:pt idx="0">
                  <c:v>предостережения о недопустимости нарушения обязательных требований </c:v>
                </c:pt>
                <c:pt idx="1">
                  <c:v>консультирование</c:v>
                </c:pt>
                <c:pt idx="2">
                  <c:v>профилактический визит</c:v>
                </c:pt>
                <c:pt idx="3">
                  <c:v>информирование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14850</c:v>
                </c:pt>
                <c:pt idx="1">
                  <c:v>66034</c:v>
                </c:pt>
                <c:pt idx="2">
                  <c:v>1313</c:v>
                </c:pt>
                <c:pt idx="3">
                  <c:v>6047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493157575204196"/>
          <c:y val="0.14218902920179768"/>
          <c:w val="0.33886464712744313"/>
          <c:h val="0.84527628875108629"/>
        </c:manualLayout>
      </c:layout>
      <c:txPr>
        <a:bodyPr/>
        <a:lstStyle/>
        <a:p>
          <a:pPr>
            <a:defRPr sz="1800" baseline="0"/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0860049362499911"/>
          <c:y val="0"/>
        </c:manualLayout>
      </c:layout>
    </c:title>
    <c:plotArea>
      <c:layout>
        <c:manualLayout>
          <c:layoutTarget val="inner"/>
          <c:xMode val="edge"/>
          <c:yMode val="edge"/>
          <c:x val="7.1105373824081339E-3"/>
          <c:y val="0.16081811463834295"/>
          <c:w val="0.61430433721920474"/>
          <c:h val="0.828253895508707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Разрешительные документы, выданные МТУ Ространснадзора по СФО за 9 месяцев 2023 года</c:v>
                </c:pt>
              </c:strCache>
            </c:strRef>
          </c:tx>
          <c:explosion val="28"/>
          <c:cat>
            <c:strRef>
              <c:f>Лист1!$A$2:$A$6</c:f>
              <c:strCache>
                <c:ptCount val="5"/>
                <c:pt idx="0">
                  <c:v>Лицензии на осуществление перевозок пассажиров и иных лиц автобусами</c:v>
                </c:pt>
                <c:pt idx="1">
                  <c:v>Допуск к осуществлению международных автомобильных перевозок</c:v>
                </c:pt>
                <c:pt idx="2">
                  <c:v>Удостоверения об утверждении курсов подготовки водителей АТС, перевозящих опасные грузы</c:v>
                </c:pt>
                <c:pt idx="3">
                  <c:v>Специальные разрешения на осуществление автомобильных перевозок опасных грузов  по территории РФ</c:v>
                </c:pt>
                <c:pt idx="4">
                  <c:v>Специальные разрешения на осуществление международных автомобильных перевозок опасных грузов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</c:v>
                </c:pt>
                <c:pt idx="1">
                  <c:v>127</c:v>
                </c:pt>
                <c:pt idx="2">
                  <c:v>9</c:v>
                </c:pt>
                <c:pt idx="3">
                  <c:v>3903</c:v>
                </c:pt>
                <c:pt idx="4">
                  <c:v>252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4774803414326498"/>
          <c:y val="8.5362999391126057E-2"/>
          <c:w val="0.33755786798974219"/>
          <c:h val="0.87966718788667719"/>
        </c:manualLayout>
      </c:layout>
      <c:txPr>
        <a:bodyPr/>
        <a:lstStyle/>
        <a:p>
          <a:pPr>
            <a:defRPr sz="1400" b="1" i="0" kern="0" baseline="0"/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4898130054402678E-2"/>
          <c:y val="2.1910153508622521E-2"/>
          <c:w val="0.74133971233051388"/>
          <c:h val="0.9022349199751987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 с участием автобусов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471</c:v>
                </c:pt>
                <c:pt idx="1">
                  <c:v>49</c:v>
                </c:pt>
                <c:pt idx="2">
                  <c:v>733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ДТП по вине лицензиатов</c:v>
                </c:pt>
              </c:strCache>
            </c:strRef>
          </c:tx>
          <c:spPr>
            <a:solidFill>
              <a:srgbClr val="F92763"/>
            </a:solidFill>
          </c:spPr>
          <c:cat>
            <c:strRef>
              <c:f>Лист1!$A$2:$A$4</c:f>
              <c:strCache>
                <c:ptCount val="3"/>
                <c:pt idx="0">
                  <c:v>Количество ДТП</c:v>
                </c:pt>
                <c:pt idx="1">
                  <c:v>Погибло человек</c:v>
                </c:pt>
                <c:pt idx="2">
                  <c:v>Ранено человек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222</c:v>
                </c:pt>
                <c:pt idx="1">
                  <c:v>14</c:v>
                </c:pt>
                <c:pt idx="2">
                  <c:v>370</c:v>
                </c:pt>
              </c:numCache>
            </c:numRef>
          </c:val>
        </c:ser>
        <c:axId val="178393088"/>
        <c:axId val="178395392"/>
      </c:barChart>
      <c:catAx>
        <c:axId val="178393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 i="0" baseline="0"/>
            </a:pPr>
            <a:endParaRPr lang="ru-RU"/>
          </a:p>
        </c:txPr>
        <c:crossAx val="178395392"/>
        <c:crosses val="autoZero"/>
        <c:auto val="1"/>
        <c:lblAlgn val="ctr"/>
        <c:lblOffset val="100"/>
      </c:catAx>
      <c:valAx>
        <c:axId val="178395392"/>
        <c:scaling>
          <c:orientation val="minMax"/>
        </c:scaling>
        <c:axPos val="l"/>
        <c:majorGridlines/>
        <c:numFmt formatCode="General" sourceLinked="1"/>
        <c:tickLblPos val="nextTo"/>
        <c:crossAx val="178393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0.30613</cdr:x>
      <cdr:y>0.2388</cdr:y>
    </cdr:from>
    <cdr:to>
      <cdr:x>0.36855</cdr:x>
      <cdr:y>0.29524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2045368" y="1323474"/>
          <a:ext cx="417095" cy="312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0.49692</cdr:x>
      <cdr:y>0.22096</cdr:y>
    </cdr:from>
    <cdr:to>
      <cdr:x>0.57015</cdr:x>
      <cdr:y>0.27885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4481513" y="1283912"/>
          <a:ext cx="660431" cy="336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14850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0.29052</cdr:x>
      <cdr:y>0.22577</cdr:y>
    </cdr:from>
    <cdr:to>
      <cdr:x>0.35054</cdr:x>
      <cdr:y>0.27498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1941094" y="1251284"/>
          <a:ext cx="401053" cy="27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0.2672</cdr:x>
      <cdr:y>0.15948</cdr:y>
    </cdr:from>
    <cdr:to>
      <cdr:x>0.33803</cdr:x>
      <cdr:y>0.21159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2409811" y="926722"/>
          <a:ext cx="638787" cy="302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287</a:t>
          </a:r>
        </a:p>
      </cdr:txBody>
    </cdr:sp>
  </cdr:relSizeAnchor>
  <cdr:relSizeAnchor xmlns:cdr="http://schemas.openxmlformats.org/drawingml/2006/chartDrawing">
    <cdr:from>
      <cdr:x>0.02957</cdr:x>
      <cdr:y>0.23325</cdr:y>
    </cdr:from>
    <cdr:to>
      <cdr:x>0.1148</cdr:x>
      <cdr:y>0.28391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266671" y="1355350"/>
          <a:ext cx="768655" cy="294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66034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0.14839</cdr:x>
      <cdr:y>0.17178</cdr:y>
    </cdr:from>
    <cdr:to>
      <cdr:x>0.23242</cdr:x>
      <cdr:y>0.21809</cdr:y>
    </cdr:to>
    <cdr:sp macro="" textlink="">
      <cdr:nvSpPr>
        <cdr:cNvPr id="9" name="Поле 8"/>
        <cdr:cNvSpPr txBox="1"/>
      </cdr:nvSpPr>
      <cdr:spPr>
        <a:xfrm xmlns:a="http://schemas.openxmlformats.org/drawingml/2006/main">
          <a:off x="1338241" y="998160"/>
          <a:ext cx="757832" cy="269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1313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0.28305</cdr:x>
      <cdr:y>0.19637</cdr:y>
    </cdr:from>
    <cdr:to>
      <cdr:x>0.28305</cdr:x>
      <cdr:y>0.27072</cdr:y>
    </cdr:to>
    <cdr:cxnSp macro="">
      <cdr:nvCxnSpPr>
        <cdr:cNvPr id="15" name="Прямая со стрелкой 14"/>
        <cdr:cNvCxnSpPr/>
      </cdr:nvCxnSpPr>
      <cdr:spPr>
        <a:xfrm xmlns:a="http://schemas.openxmlformats.org/drawingml/2006/main">
          <a:off x="2552687" y="1141036"/>
          <a:ext cx="0" cy="43202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0.07219</cdr:x>
      <cdr:y>0.28391</cdr:y>
    </cdr:from>
    <cdr:to>
      <cdr:x>0.11841</cdr:x>
      <cdr:y>0.33167</cdr:y>
    </cdr:to>
    <cdr:cxnSp macro="">
      <cdr:nvCxnSpPr>
        <cdr:cNvPr id="17" name="Прямая со стрелкой 16"/>
        <cdr:cNvCxnSpPr>
          <a:stCxn xmlns:a="http://schemas.openxmlformats.org/drawingml/2006/main" id="7" idx="2"/>
        </cdr:cNvCxnSpPr>
      </cdr:nvCxnSpPr>
      <cdr:spPr>
        <a:xfrm xmlns:a="http://schemas.openxmlformats.org/drawingml/2006/main">
          <a:off x="651044" y="1649721"/>
          <a:ext cx="416839" cy="27752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0.19591</cdr:x>
      <cdr:y>0.20866</cdr:y>
    </cdr:from>
    <cdr:to>
      <cdr:x>0.19591</cdr:x>
      <cdr:y>0.28613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>
          <a:off x="1766869" y="1212474"/>
          <a:ext cx="0" cy="450157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0.46523</cdr:x>
      <cdr:y>0.25784</cdr:y>
    </cdr:from>
    <cdr:to>
      <cdr:x>0.50579</cdr:x>
      <cdr:y>0.30828</cdr:y>
    </cdr:to>
    <cdr:cxnSp macro="">
      <cdr:nvCxnSpPr>
        <cdr:cNvPr id="29" name="Прямая со стрелкой 28"/>
        <cdr:cNvCxnSpPr/>
      </cdr:nvCxnSpPr>
      <cdr:spPr>
        <a:xfrm xmlns:a="http://schemas.openxmlformats.org/drawingml/2006/main" flipH="1">
          <a:off x="4195761" y="1498226"/>
          <a:ext cx="365794" cy="293093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0.30613</cdr:x>
      <cdr:y>0.2388</cdr:y>
    </cdr:from>
    <cdr:to>
      <cdr:x>0.36855</cdr:x>
      <cdr:y>0.29524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2045368" y="1323474"/>
          <a:ext cx="417095" cy="3128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0.46523</cdr:x>
      <cdr:y>0.17178</cdr:y>
    </cdr:from>
    <cdr:to>
      <cdr:x>0.53846</cdr:x>
      <cdr:y>0.22967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4195761" y="998160"/>
          <a:ext cx="660431" cy="336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0.29052</cdr:x>
      <cdr:y>0.22577</cdr:y>
    </cdr:from>
    <cdr:to>
      <cdr:x>0.35054</cdr:x>
      <cdr:y>0.27498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1941094" y="1251284"/>
          <a:ext cx="401053" cy="2727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0.21968</cdr:x>
      <cdr:y>0.11031</cdr:y>
    </cdr:from>
    <cdr:to>
      <cdr:x>0.29051</cdr:x>
      <cdr:y>0.16242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1981183" y="640970"/>
          <a:ext cx="638787" cy="302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252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0.3385</cdr:x>
      <cdr:y>0.11031</cdr:y>
    </cdr:from>
    <cdr:to>
      <cdr:x>0.42373</cdr:x>
      <cdr:y>0.16097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3052753" y="640970"/>
          <a:ext cx="768655" cy="294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297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0.02957</cdr:x>
      <cdr:y>0.40537</cdr:y>
    </cdr:from>
    <cdr:to>
      <cdr:x>0.12462</cdr:x>
      <cdr:y>0.45493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266671" y="2355482"/>
          <a:ext cx="857256" cy="287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3651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0.41771</cdr:x>
      <cdr:y>0.14719</cdr:y>
    </cdr:from>
    <cdr:to>
      <cdr:x>0.49575</cdr:x>
      <cdr:y>0.19929</cdr:y>
    </cdr:to>
    <cdr:sp macro="" textlink="">
      <cdr:nvSpPr>
        <cdr:cNvPr id="10" name="Поле 9"/>
        <cdr:cNvSpPr txBox="1"/>
      </cdr:nvSpPr>
      <cdr:spPr>
        <a:xfrm xmlns:a="http://schemas.openxmlformats.org/drawingml/2006/main">
          <a:off x="3767133" y="855284"/>
          <a:ext cx="703811" cy="302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127</a:t>
          </a:r>
          <a:endParaRPr lang="ru-RU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</cdr:x>
      <cdr:y>0.30171</cdr:y>
    </cdr:from>
    <cdr:to>
      <cdr:x>0.16533</cdr:x>
      <cdr:y>0.35429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658368" y="965606"/>
          <a:ext cx="248716" cy="168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0.10029</cdr:x>
      <cdr:y>0.34072</cdr:y>
    </cdr:from>
    <cdr:to>
      <cdr:x>0.17629</cdr:x>
      <cdr:y>0.42301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864791" y="1600200"/>
          <a:ext cx="655371" cy="3864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471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0.16709</cdr:x>
      <cdr:y>0.6167</cdr:y>
    </cdr:from>
    <cdr:to>
      <cdr:x>0.24442</cdr:x>
      <cdr:y>0.67842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1440855" y="2896344"/>
          <a:ext cx="666840" cy="2898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222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0.35199</cdr:x>
      <cdr:y>0.79704</cdr:y>
    </cdr:from>
    <cdr:to>
      <cdr:x>0.41999</cdr:x>
      <cdr:y>0.85646</cdr:y>
    </cdr:to>
    <cdr:sp macro="" textlink="">
      <cdr:nvSpPr>
        <cdr:cNvPr id="5" name="Поле 4"/>
        <cdr:cNvSpPr txBox="1"/>
      </cdr:nvSpPr>
      <cdr:spPr>
        <a:xfrm xmlns:a="http://schemas.openxmlformats.org/drawingml/2006/main">
          <a:off x="3035291" y="3743340"/>
          <a:ext cx="586384" cy="279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49</a:t>
          </a:r>
          <a:endParaRPr lang="ru-RU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0.42655</cdr:x>
      <cdr:y>0.82746</cdr:y>
    </cdr:from>
    <cdr:to>
      <cdr:x>0.49282</cdr:x>
      <cdr:y>0.88689</cdr:y>
    </cdr:to>
    <cdr:sp macro="" textlink="">
      <cdr:nvSpPr>
        <cdr:cNvPr id="6" name="Поле 5"/>
        <cdr:cNvSpPr txBox="1"/>
      </cdr:nvSpPr>
      <cdr:spPr>
        <a:xfrm xmlns:a="http://schemas.openxmlformats.org/drawingml/2006/main">
          <a:off x="3678233" y="3886216"/>
          <a:ext cx="571504" cy="279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14</a:t>
          </a:r>
          <a:endParaRPr lang="ru-RU" sz="2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0.59379</cdr:x>
      <cdr:y>0.03408</cdr:y>
    </cdr:from>
    <cdr:to>
      <cdr:x>0.67112</cdr:x>
      <cdr:y>0.09808</cdr:y>
    </cdr:to>
    <cdr:sp macro="" textlink="">
      <cdr:nvSpPr>
        <cdr:cNvPr id="7" name="Поле 6"/>
        <cdr:cNvSpPr txBox="1"/>
      </cdr:nvSpPr>
      <cdr:spPr>
        <a:xfrm xmlns:a="http://schemas.openxmlformats.org/drawingml/2006/main">
          <a:off x="5120436" y="160040"/>
          <a:ext cx="666840" cy="300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733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0.67507</cdr:x>
      <cdr:y>0.43198</cdr:y>
    </cdr:from>
    <cdr:to>
      <cdr:x>0.75373</cdr:x>
      <cdr:y>0.49826</cdr:y>
    </cdr:to>
    <cdr:sp macro="" textlink="">
      <cdr:nvSpPr>
        <cdr:cNvPr id="8" name="Поле 7"/>
        <cdr:cNvSpPr txBox="1"/>
      </cdr:nvSpPr>
      <cdr:spPr>
        <a:xfrm xmlns:a="http://schemas.openxmlformats.org/drawingml/2006/main">
          <a:off x="5821373" y="2028828"/>
          <a:ext cx="678309" cy="3112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370</a:t>
          </a:r>
          <a:endParaRPr lang="ru-RU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6" y="1"/>
            <a:ext cx="2946135" cy="496332"/>
          </a:xfrm>
          <a:prstGeom prst="rect">
            <a:avLst/>
          </a:prstGeom>
        </p:spPr>
        <p:txBody>
          <a:bodyPr vert="horz" lIns="91321" tIns="45661" rIns="91321" bIns="45661" rtlCol="0"/>
          <a:lstStyle>
            <a:lvl1pPr algn="r">
              <a:defRPr sz="1200"/>
            </a:lvl1pPr>
          </a:lstStyle>
          <a:p>
            <a:fld id="{6A2B32B6-C9B8-447B-9A2E-0DFB9299413C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6" y="9430308"/>
            <a:ext cx="2946135" cy="496331"/>
          </a:xfrm>
          <a:prstGeom prst="rect">
            <a:avLst/>
          </a:prstGeom>
        </p:spPr>
        <p:txBody>
          <a:bodyPr vert="horz" lIns="91321" tIns="45661" rIns="91321" bIns="45661" rtlCol="0" anchor="b"/>
          <a:lstStyle>
            <a:lvl1pPr algn="r">
              <a:defRPr sz="1200"/>
            </a:lvl1pPr>
          </a:lstStyle>
          <a:p>
            <a:fld id="{025E11EF-B2CC-4698-B3CA-9AFFB5D650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9000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pPr>
              <a:defRPr/>
            </a:pPr>
            <a:fld id="{1A5BBE26-492E-4271-8FBA-07FAA34B5EB2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31"/>
            <a:ext cx="5438775" cy="4467939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2"/>
            <a:ext cx="2946400" cy="496966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pPr>
              <a:defRPr/>
            </a:pPr>
            <a:fld id="{11385B95-7447-4E05-B715-F520D60D41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559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9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75" indent="-285721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84" indent="-22857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037" indent="-22857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191" indent="-22857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34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498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652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805" indent="-22857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8A09AD2-7B8C-4604-9B6A-FA463D1C7D41}" type="slidenum">
              <a:rPr lang="ru-RU" altLang="ru-RU">
                <a:solidFill>
                  <a:prstClr val="black"/>
                </a:solidFill>
              </a:rPr>
              <a:pPr/>
              <a:t>10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CEB93-FA45-49D1-82DC-1F070C726390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C2AA-84D3-42EE-9A86-AF99478F76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93119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80CD-E2C7-49B4-8D7F-E52D2BAE29D7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5999-5121-45DD-8A18-D6CA3E7F9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7687666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A6F4-A078-4513-BD69-B09EA7352469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613CD-D7B0-40A0-B436-D45BC1A49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5203979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3839CE0-D940-4B7D-AB6F-E2EBFAE57A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6340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3459-CF66-4E7E-90EA-20EB1D7BABFB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1C7DA-8AFD-4995-A63F-6BF5DE1C1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24234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F8C9E-45F3-4260-AB28-ED743ADCD39C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0C06B-A955-4C7A-86A2-672509673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4349943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1F9-44A3-4DEA-99FB-CC6DADBE4D65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946B-C01F-4607-AD8B-2E005ADC0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602309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C426-85B5-4097-B245-B1F1632BC7B0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974D0-74A4-4DBC-B8BB-E48968C4AF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376056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81C9-C2B9-4416-8E98-6FED276E4ACF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746CF-5051-4EC9-9667-7919D5966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401114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3464-37C9-41FD-A1AE-0007F5989D33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2174-F88D-4C10-924D-0C6B74F76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681663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59CFB-9EEB-46AD-985E-11E0A69B7DE5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BCBBF-D6BD-485E-A074-1006058E2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403279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8972-A9E4-4803-928D-055CF147BDB4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63BA1-893D-4D29-9FCF-6FCE27ECC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661777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009227-0D7A-4F28-82C7-4C1C16666162}" type="datetimeFigureOut">
              <a:rPr lang="ru-RU"/>
              <a:pPr>
                <a:defRPr/>
              </a:pPr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71664F-6E43-4A41-94AB-9B409D6C7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ё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054" name="TextBox 7"/>
          <p:cNvSpPr txBox="1">
            <a:spLocks noChangeArrowheads="1"/>
          </p:cNvSpPr>
          <p:nvPr/>
        </p:nvSpPr>
        <p:spPr bwMode="auto">
          <a:xfrm>
            <a:off x="6732588" y="63134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2</a:t>
            </a:r>
            <a:r>
              <a:rPr lang="en-US" altLang="ru-RU" sz="1400" dirty="0" smtClean="0">
                <a:latin typeface="Arial Narrow" pitchFamily="34" charset="0"/>
                <a:cs typeface="Arial" pitchFamily="34" charset="0"/>
              </a:rPr>
              <a:t>3</a:t>
            </a:r>
            <a:r>
              <a:rPr lang="ru-RU" altLang="ru-RU" sz="1400" dirty="0" smtClean="0">
                <a:latin typeface="Arial Narrow" pitchFamily="34" charset="0"/>
                <a:cs typeface="Arial" pitchFamily="34" charset="0"/>
              </a:rPr>
              <a:t> ноября 2023 года</a:t>
            </a:r>
            <a:endParaRPr lang="ru-RU" altLang="ru-RU" sz="14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6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 Narrow" pitchFamily="34" charset="0"/>
              </a:rPr>
              <a:t>по надзору в сфере </a:t>
            </a:r>
            <a:r>
              <a:rPr lang="ru-RU" altLang="ru-RU" sz="1600" dirty="0" smtClean="0">
                <a:solidFill>
                  <a:schemeClr val="bg1"/>
                </a:solidFill>
                <a:latin typeface="Arial Narrow" pitchFamily="34" charset="0"/>
              </a:rPr>
              <a:t>транспорта по Сибирскому федеральному округу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492896"/>
            <a:ext cx="7416949" cy="3167931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ru-RU" sz="2000" kern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правоприменительной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практике по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проведения контроля (надзора) на автомобильном транспорте и в дорожном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квартал 2023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3408514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4" y="1330335"/>
            <a:ext cx="7739958" cy="51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sp>
        <p:nvSpPr>
          <p:cNvPr id="11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278011" y="5517232"/>
            <a:ext cx="8643540" cy="126841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Маскировка государственного регистрационного знака для проезда систем </a:t>
            </a:r>
            <a:r>
              <a:rPr lang="ru-RU" sz="2400" b="1" dirty="0" err="1"/>
              <a:t>фотофиксации</a:t>
            </a:r>
            <a:r>
              <a:rPr lang="ru-RU" sz="2400" b="1" dirty="0"/>
              <a:t> («Платон»)  </a:t>
            </a:r>
            <a:r>
              <a:rPr lang="ru-RU" sz="2400" b="1" dirty="0" smtClean="0"/>
              <a:t>                                      (ст</a:t>
            </a:r>
            <a:r>
              <a:rPr lang="ru-RU" sz="2400" b="1" dirty="0"/>
              <a:t>. 12.21.3 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8033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324" y="23431640"/>
            <a:ext cx="42519600" cy="566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785794"/>
            <a:ext cx="664373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00034" y="5842337"/>
            <a:ext cx="830128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за осуществлением международных автомобильных перевозок </a:t>
            </a:r>
            <a:endParaRPr lang="ru-RU" sz="30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324" y="23431640"/>
            <a:ext cx="42519600" cy="5669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7290" y="868059"/>
            <a:ext cx="6572296" cy="598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28596" y="5842337"/>
            <a:ext cx="830128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за осуществлением международных перевозок древесины </a:t>
            </a:r>
            <a:endParaRPr lang="ru-RU" sz="30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3" name="Picture 2" descr="C:\Users\Семенов\Desktop\СЕМЕНОВ\Публичные мероприятия\2018\ФОТО для Слушаний\Фото Забайкальск\DSC026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8786874" cy="5518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 txBox="1">
            <a:spLocks noRot="1" noChangeArrowheads="1"/>
          </p:cNvSpPr>
          <p:nvPr/>
        </p:nvSpPr>
        <p:spPr bwMode="auto">
          <a:xfrm>
            <a:off x="278011" y="6143644"/>
            <a:ext cx="8865989" cy="5705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Задержание иностранных транспортных средств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3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ДХ\Клещевников ДХ\Акт\ООО СтатусСиб\Фото 21.04.2016\к актам замеров\671\IMG_09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-11435" y="960673"/>
            <a:ext cx="9155436" cy="58973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6919" y="5626695"/>
            <a:ext cx="830128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Контроль содержания на федеральной автодороге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9818" y="1772816"/>
            <a:ext cx="86144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контроля автодорог по Сибирскому федеральному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округу: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обследованных автодорог, км.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36250</a:t>
            </a: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 Количество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выявленных нарушений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6509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Количество протоколов  – 210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Сумма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–  7 млн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655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54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4464" y="1065814"/>
            <a:ext cx="8783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транспортной инфраструктуры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для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и маломобильных групп населения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Penchikov_MA\Desktop\74d7431a-e3c0-4566-91b1-7e34e163fe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60" y="1844905"/>
            <a:ext cx="7432404" cy="47940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0034" y="5780782"/>
            <a:ext cx="8301285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Обязательные требования установлены приказом Минтранса РФ от 20.09.2021 №321</a:t>
            </a:r>
            <a:endParaRPr lang="ru-RU" sz="3200" b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9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760" y="1158214"/>
            <a:ext cx="8624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Дорожно-транспортные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происшествия с участием автобусов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970106298"/>
              </p:ext>
            </p:extLst>
          </p:nvPr>
        </p:nvGraphicFramePr>
        <p:xfrm>
          <a:off x="250825" y="1828800"/>
          <a:ext cx="8623299" cy="46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925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0487" y="5702528"/>
            <a:ext cx="9018587" cy="11091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ДТП с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погибло из них трое детей, 1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ранен) 14.01.2023   Кемеровская область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PENCHI~1\AppData\Local\Temp\Rar$DR54.968\IMG-20230411-WA0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892174"/>
            <a:ext cx="6696744" cy="4810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480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6512" y="29757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Весогабаритный контроль авто: принцип работы и проблемы при взвешиван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775709"/>
            <a:ext cx="8894009" cy="5082291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42844" y="928670"/>
            <a:ext cx="8786874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 01.01.2023 Ространснадзор уполномочен рассматривать дела по ст.12.21.1 </a:t>
            </a:r>
            <a:r>
              <a:rPr lang="ru-RU" sz="2000" b="1" dirty="0" err="1" smtClean="0">
                <a:solidFill>
                  <a:srgbClr val="C00000"/>
                </a:solidFill>
              </a:rPr>
              <a:t>КоАП</a:t>
            </a:r>
            <a:r>
              <a:rPr lang="ru-RU" sz="2000" b="1" dirty="0" smtClean="0">
                <a:solidFill>
                  <a:srgbClr val="C00000"/>
                </a:solidFill>
              </a:rPr>
              <a:t> РФ </a:t>
            </a:r>
            <a:r>
              <a:rPr lang="ru-RU" sz="2000" b="1" dirty="0" smtClean="0">
                <a:solidFill>
                  <a:schemeClr val="tx1"/>
                </a:solidFill>
              </a:rPr>
              <a:t>(нарушение правил движения тяжеловесного и (или) крупногабаритного транспортного средства)                                                                                     </a:t>
            </a:r>
            <a:r>
              <a:rPr lang="ru-RU" sz="2000" b="1" dirty="0" smtClean="0">
                <a:solidFill>
                  <a:srgbClr val="C00000"/>
                </a:solidFill>
              </a:rPr>
              <a:t>по материалам поступающим с АПВГК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6000768"/>
            <a:ext cx="8786874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Штраф по ч.2 - 6 ст.12.21.1 </a:t>
            </a:r>
            <a:r>
              <a:rPr lang="ru-RU" sz="2000" b="1" dirty="0" err="1" smtClean="0">
                <a:solidFill>
                  <a:srgbClr val="C00000"/>
                </a:solidFill>
              </a:rPr>
              <a:t>КоАП</a:t>
            </a:r>
            <a:r>
              <a:rPr lang="ru-RU" sz="2000" b="1" dirty="0" smtClean="0">
                <a:solidFill>
                  <a:srgbClr val="C00000"/>
                </a:solidFill>
              </a:rPr>
              <a:t> РФ на собственника (владельца ТС)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 200 до 400 тыс. рублей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172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963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770062" y="866776"/>
            <a:ext cx="5715000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Основные функции ТОГАДН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5088" y="1720216"/>
            <a:ext cx="3923928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Лицензионно - разрешительные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4211960" y="1744225"/>
            <a:ext cx="4792340" cy="41239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Контрольно-надзорные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267744" y="1294741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948264" y="1288046"/>
            <a:ext cx="0" cy="47127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640" y="2309126"/>
            <a:ext cx="3714824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Лицензирование </a:t>
            </a:r>
            <a:r>
              <a:rPr lang="ru-RU" sz="2000" b="1" dirty="0" smtClean="0">
                <a:latin typeface="Times New Roman"/>
                <a:ea typeface="Times New Roman"/>
              </a:rPr>
              <a:t> автобусных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169640" y="3212976"/>
            <a:ext cx="3714824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Допуск к осуществлению международных автомобильных перевозок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69640" y="4309811"/>
            <a:ext cx="3714824" cy="979365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специальных разрешений на перевозку опасных </a:t>
            </a:r>
            <a:r>
              <a:rPr lang="ru-RU" sz="2000" b="1" dirty="0" smtClean="0">
                <a:latin typeface="Times New Roman"/>
                <a:ea typeface="Times New Roman"/>
              </a:rPr>
              <a:t>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169640" y="5373810"/>
            <a:ext cx="3714824" cy="1367558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Прием </a:t>
            </a:r>
            <a:r>
              <a:rPr lang="ru-RU" sz="2000" b="1" dirty="0" smtClean="0">
                <a:latin typeface="Times New Roman"/>
                <a:ea typeface="Times New Roman"/>
              </a:rPr>
              <a:t>уведомлений </a:t>
            </a:r>
            <a:r>
              <a:rPr lang="ru-RU" sz="2000" b="1" dirty="0">
                <a:latin typeface="Times New Roman"/>
                <a:ea typeface="Times New Roman"/>
              </a:rPr>
              <a:t>о начале деятельности по перевозке грузов автомобильным транспортом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355976" y="2389125"/>
            <a:ext cx="4518149" cy="1693131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Федеральный государственный контроль (надзор) на автомобильном транспорте, городском наземном электрическом транспорте и в дорожном хозяйстве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4355976" y="4283056"/>
            <a:ext cx="4518149" cy="166622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FF000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Контроль (надзор) за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исполнением органами местного самоуправления функций по </a:t>
            </a:r>
            <a:r>
              <a:rPr lang="ru-RU" altLang="ru-RU" sz="2000" b="1" dirty="0" smtClean="0">
                <a:latin typeface="Calibri" pitchFamily="34" charset="0"/>
                <a:cs typeface="Arial" pitchFamily="34" charset="0"/>
              </a:rPr>
              <a:t>созданию условий и организации </a:t>
            </a:r>
            <a:r>
              <a:rPr lang="ru-RU" altLang="ru-RU" sz="2000" b="1" dirty="0">
                <a:latin typeface="Calibri" pitchFamily="34" charset="0"/>
                <a:cs typeface="Arial" pitchFamily="34" charset="0"/>
              </a:rPr>
              <a:t>транспортного обслуживания населения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1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r>
              <a:rPr lang="ru-RU" sz="1400" dirty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</a:endParaRPr>
          </a:p>
        </p:txBody>
      </p:sp>
      <p:sp>
        <p:nvSpPr>
          <p:cNvPr id="3082" name="TextBox 12"/>
          <p:cNvSpPr txBox="1">
            <a:spLocks noChangeArrowheads="1"/>
          </p:cNvSpPr>
          <p:nvPr/>
        </p:nvSpPr>
        <p:spPr bwMode="auto">
          <a:xfrm>
            <a:off x="2974975" y="116632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308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42852"/>
            <a:ext cx="9001156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/>
              <a:t>Межрегиональное территориальное управление Федеральной службы по надзору в сфере транспорта по Центральному федеральному округу (МТУ Ространснадзора по ЦФО) г. Москва – официальный сайт: </a:t>
            </a:r>
            <a:r>
              <a:rPr lang="en-US" sz="2000" b="1" dirty="0" smtClean="0"/>
              <a:t>https://rostransnadzor.gov.ru/rostransnadzor/podrazdeleniya/mtucfo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71543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06172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-460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 cstate="print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Межрегиональное территориальное управление Федеральной службы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prstClr val="white"/>
                </a:solidFill>
                <a:latin typeface="Arial Narrow" pitchFamily="34" charset="0"/>
              </a:rPr>
              <a:t>по надзору в сфере транспорта по Сибирскому федеральному округу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33139" y="3284984"/>
            <a:ext cx="8891588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4423" y="5129292"/>
            <a:ext cx="8433857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Доклад и презентация будут размещены: </a:t>
            </a:r>
            <a:r>
              <a:rPr lang="en-US" sz="2200" b="1" dirty="0" smtClean="0">
                <a:solidFill>
                  <a:srgbClr val="FF0000"/>
                </a:solidFill>
              </a:rPr>
              <a:t>https://rostransnadzor.gov.ru/rostransnadzor/podrazdeleniya/mtusfo</a:t>
            </a:r>
            <a:endParaRPr lang="ru-RU" sz="2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76274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323528" y="1227818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50825" y="3062669"/>
            <a:ext cx="3184524" cy="7694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Профилактические </a:t>
            </a:r>
            <a:r>
              <a:rPr lang="ru-RU" sz="2200" b="1" dirty="0">
                <a:solidFill>
                  <a:prstClr val="black"/>
                </a:solidFill>
              </a:rPr>
              <a:t>мероприятия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22781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Консультирование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642685" y="4636935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642685" y="3373364"/>
            <a:ext cx="491912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378208" y="2035945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И</a:t>
            </a:r>
            <a:r>
              <a:rPr lang="ru-RU" sz="2200" b="1" dirty="0" smtClean="0">
                <a:solidFill>
                  <a:prstClr val="black"/>
                </a:solidFill>
              </a:rPr>
              <a:t>нформирование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78208" y="4437111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prstClr val="black"/>
                </a:solidFill>
              </a:rPr>
              <a:t> </a:t>
            </a:r>
            <a:r>
              <a:rPr lang="ru-RU" sz="2200" b="1" dirty="0" smtClean="0">
                <a:solidFill>
                  <a:prstClr val="black"/>
                </a:solidFill>
              </a:rPr>
              <a:t>Объявление предостережения</a:t>
            </a:r>
            <a:endParaRPr lang="ru-RU" sz="2200" b="1" dirty="0">
              <a:solidFill>
                <a:prstClr val="black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630541" y="5348128"/>
            <a:ext cx="504056" cy="1205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355975" y="5144738"/>
            <a:ext cx="4115475" cy="430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Профилактический визит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2696702"/>
            <a:ext cx="4123902" cy="14465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2200" b="1" dirty="0" smtClean="0">
                <a:solidFill>
                  <a:prstClr val="black"/>
                </a:solidFill>
              </a:rPr>
              <a:t>Публичное </a:t>
            </a:r>
            <a:r>
              <a:rPr lang="ru-RU" sz="2200" b="1" dirty="0">
                <a:solidFill>
                  <a:prstClr val="black"/>
                </a:solidFill>
              </a:rPr>
              <a:t>обсуждение результатов </a:t>
            </a:r>
            <a:r>
              <a:rPr lang="ru-RU" sz="2200" b="1" dirty="0" smtClean="0">
                <a:solidFill>
                  <a:prstClr val="black"/>
                </a:solidFill>
              </a:rPr>
              <a:t>правоприменительной </a:t>
            </a:r>
            <a:r>
              <a:rPr lang="ru-RU" sz="2200" b="1" dirty="0">
                <a:solidFill>
                  <a:prstClr val="black"/>
                </a:solidFill>
              </a:rPr>
              <a:t>практики Управления</a:t>
            </a:r>
            <a:endParaRPr lang="ru-RU" sz="2200" b="1" dirty="0" smtClean="0">
              <a:solidFill>
                <a:prstClr val="black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630541" y="1556792"/>
            <a:ext cx="504056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642685" y="2244606"/>
            <a:ext cx="479767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465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420003530"/>
              </p:ext>
            </p:extLst>
          </p:nvPr>
        </p:nvGraphicFramePr>
        <p:xfrm>
          <a:off x="90487" y="930642"/>
          <a:ext cx="9018587" cy="58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2471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1187624" y="866776"/>
            <a:ext cx="7037214" cy="4212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00B0F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altLang="ru-RU" sz="2200" b="1" dirty="0" smtClean="0">
                <a:latin typeface="Calibri" pitchFamily="34" charset="0"/>
                <a:cs typeface="Arial" pitchFamily="34" charset="0"/>
              </a:rPr>
              <a:t>Аттестационные и экзаменационные функции 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ТОГАДН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67543" y="1736418"/>
            <a:ext cx="8406581" cy="684470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Аттестация  специалистов, ответственных за обеспечение безопасности дорожного движения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336343" y="1288046"/>
            <a:ext cx="0" cy="425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467544" y="2564904"/>
            <a:ext cx="8406581" cy="759834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Выдача удостоверений об утверждении курсов подготовки водителей автотранспортных средств, перевозящих опасные грузы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67544" y="3429000"/>
            <a:ext cx="8406580" cy="95646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и выдача свидетельств о подготовке водителей автотранспортных средств, перевозящих опасные грузы и консультантов по перевозке опасных грузов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28596" y="4643446"/>
            <a:ext cx="8406580" cy="1116757"/>
          </a:xfrm>
          <a:prstGeom prst="wedgeRectCallout">
            <a:avLst>
              <a:gd name="adj1" fmla="val -15602"/>
              <a:gd name="adj2" fmla="val 48963"/>
            </a:avLst>
          </a:prstGeom>
          <a:solidFill>
            <a:srgbClr val="92D050"/>
          </a:solidFill>
          <a:ln w="15875">
            <a:solidFill>
              <a:srgbClr val="FFCC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Проведение экзаменов экзамен на право получения свидетельства профессиональной компетентности международного автомобильного перевозчика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37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420003530"/>
              </p:ext>
            </p:extLst>
          </p:nvPr>
        </p:nvGraphicFramePr>
        <p:xfrm>
          <a:off x="90487" y="930642"/>
          <a:ext cx="9018587" cy="581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2471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980728"/>
            <a:ext cx="9134450" cy="587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совместного с ГИБДД постоянного рейда 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954881"/>
            <a:ext cx="9155435" cy="5910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3872" y="5661248"/>
            <a:ext cx="852738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75">
                  <a:solidFill>
                    <a:schemeClr val="tx1"/>
                  </a:solidFill>
                </a:ln>
                <a:latin typeface="Times New Roman"/>
                <a:ea typeface="Arial Unicode MS"/>
                <a:cs typeface="Arial Unicode MS"/>
              </a:rPr>
              <a:t>Проведение весогабаритного контроля при проведении постоянного рейда</a:t>
            </a:r>
            <a:endParaRPr lang="ru-RU" sz="3200" b="1" dirty="0">
              <a:ln w="31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56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 cstate="print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>
                <a:solidFill>
                  <a:prstClr val="white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18437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256"/>
          <p:cNvSpPr>
            <a:spLocks noChangeArrowheads="1"/>
          </p:cNvSpPr>
          <p:nvPr/>
        </p:nvSpPr>
        <p:spPr bwMode="auto">
          <a:xfrm>
            <a:off x="90488" y="1477963"/>
            <a:ext cx="9018587" cy="5208587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ru-RU" altLang="ru-RU" sz="900" b="1">
              <a:solidFill>
                <a:prstClr val="black"/>
              </a:solidFill>
              <a:ea typeface="Calibri" pitchFamily="34" charset="0"/>
              <a:cs typeface="Calibri" pitchFamily="34" charset="0"/>
            </a:endParaRP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25B5C6FE-3480-47E6-B509-5DE845E9330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5" y="1545940"/>
            <a:ext cx="9155436" cy="50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Rot="1" noChangeArrowheads="1"/>
          </p:cNvSpPr>
          <p:nvPr/>
        </p:nvSpPr>
        <p:spPr bwMode="auto">
          <a:xfrm>
            <a:off x="539750" y="570290"/>
            <a:ext cx="81010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dirty="0">
                <a:solidFill>
                  <a:srgbClr val="B7E7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</a:t>
            </a:r>
            <a:r>
              <a:rPr lang="ru-RU" sz="2000" b="1" dirty="0">
                <a:solidFill>
                  <a:srgbClr val="D42E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Типовые нарушения, выявленные при контроле на линии</a:t>
            </a:r>
          </a:p>
        </p:txBody>
      </p:sp>
      <p:pic>
        <p:nvPicPr>
          <p:cNvPr id="12" name="Picture 15" descr="IMG_70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340767"/>
            <a:ext cx="9109074" cy="529570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100013" y="5440958"/>
            <a:ext cx="8540750" cy="1245592"/>
          </a:xfrm>
          <a:solidFill>
            <a:srgbClr val="FF0000"/>
          </a:solidFill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None/>
              <a:defRPr/>
            </a:pPr>
            <a:r>
              <a:rPr lang="ru-RU" sz="2400" b="1" dirty="0"/>
              <a:t> Превышение допускаемых осевых нагрузок из-за неправильного размещения груза при </a:t>
            </a:r>
            <a:r>
              <a:rPr lang="ru-RU" sz="2400" b="1" dirty="0" smtClean="0"/>
              <a:t>погрузке                          (ст</a:t>
            </a:r>
            <a:r>
              <a:rPr lang="ru-RU" sz="2400" b="1" dirty="0"/>
              <a:t>. </a:t>
            </a:r>
            <a:r>
              <a:rPr lang="ru-RU" sz="2400" b="1" dirty="0" smtClean="0"/>
              <a:t>12.21.1 </a:t>
            </a:r>
            <a:r>
              <a:rPr lang="ru-RU" sz="2400" b="1" dirty="0"/>
              <a:t>КоАП </a:t>
            </a:r>
            <a:r>
              <a:rPr lang="ru-RU" sz="2400" b="1" dirty="0" smtClean="0"/>
              <a:t>РФ)</a:t>
            </a:r>
            <a:endParaRPr lang="ru-RU" sz="2400" b="1" dirty="0"/>
          </a:p>
          <a:p>
            <a:pPr marL="457200" indent="-457200"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39129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9348</TotalTime>
  <Words>636</Words>
  <Application>Microsoft Office PowerPoint</Application>
  <PresentationFormat>Экран (4:3)</PresentationFormat>
  <Paragraphs>134</Paragraphs>
  <Slides>21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Arial Narrow</vt:lpstr>
      <vt:lpstr>Times New Roman</vt:lpstr>
      <vt:lpstr>Constantia</vt:lpstr>
      <vt:lpstr>Arial Unicode MS</vt:lpstr>
      <vt:lpstr>Wingdings</vt:lpstr>
      <vt:lpstr>Тема Office</vt:lpstr>
      <vt:lpstr>ё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Семенов</cp:lastModifiedBy>
  <cp:revision>636</cp:revision>
  <cp:lastPrinted>2023-02-15T07:24:13Z</cp:lastPrinted>
  <dcterms:created xsi:type="dcterms:W3CDTF">2017-04-05T05:36:28Z</dcterms:created>
  <dcterms:modified xsi:type="dcterms:W3CDTF">2023-11-23T04:24:39Z</dcterms:modified>
</cp:coreProperties>
</file>